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87" r:id="rId4"/>
    <p:sldId id="257" r:id="rId5"/>
    <p:sldId id="258" r:id="rId6"/>
    <p:sldId id="259" r:id="rId7"/>
    <p:sldId id="274" r:id="rId8"/>
    <p:sldId id="280" r:id="rId9"/>
    <p:sldId id="294" r:id="rId10"/>
    <p:sldId id="281" r:id="rId11"/>
    <p:sldId id="288" r:id="rId12"/>
    <p:sldId id="289" r:id="rId13"/>
    <p:sldId id="282" r:id="rId14"/>
    <p:sldId id="291" r:id="rId15"/>
    <p:sldId id="292" r:id="rId16"/>
    <p:sldId id="290" r:id="rId17"/>
    <p:sldId id="295" r:id="rId18"/>
    <p:sldId id="283" r:id="rId19"/>
    <p:sldId id="296" r:id="rId20"/>
    <p:sldId id="284" r:id="rId21"/>
    <p:sldId id="285" r:id="rId22"/>
    <p:sldId id="297" r:id="rId23"/>
    <p:sldId id="298" r:id="rId24"/>
    <p:sldId id="286" r:id="rId25"/>
    <p:sldId id="299" r:id="rId26"/>
    <p:sldId id="293" r:id="rId27"/>
    <p:sldId id="272" r:id="rId2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8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23/03/2014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15616" y="2564904"/>
            <a:ext cx="6984776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“</a:t>
            </a:r>
            <a:r>
              <a:rPr lang="es-ES_tradnl" sz="2800" dirty="0" smtClean="0"/>
              <a:t>ACCESORIOS DE LAS CONTRIBUCIONES”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CARLOS ORLANDO ACEVEDO JAGUEY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0"/>
            <a:ext cx="8134672" cy="1142984"/>
          </a:xfrm>
        </p:spPr>
        <p:txBody>
          <a:bodyPr>
            <a:normAutofit/>
          </a:bodyPr>
          <a:lstStyle/>
          <a:p>
            <a:r>
              <a:rPr lang="es-ES_tradnl" sz="5400" dirty="0" smtClean="0"/>
              <a:t>a)Por </a:t>
            </a:r>
            <a:r>
              <a:rPr lang="es-ES_tradnl" sz="5400" dirty="0" smtClean="0"/>
              <a:t>Mora </a:t>
            </a:r>
            <a:r>
              <a:rPr lang="es-ES_tradnl" dirty="0" smtClean="0"/>
              <a:t>(art. </a:t>
            </a:r>
            <a:r>
              <a:rPr lang="es-ES_tradnl" dirty="0" smtClean="0"/>
              <a:t>17-A y </a:t>
            </a:r>
            <a:r>
              <a:rPr lang="es-ES_tradnl" dirty="0" smtClean="0"/>
              <a:t>21 CFF)</a:t>
            </a:r>
            <a:endParaRPr lang="es-ES" sz="5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256584"/>
          </a:xfrm>
        </p:spPr>
        <p:txBody>
          <a:bodyPr>
            <a:normAutofit fontScale="92500" lnSpcReduction="10000"/>
          </a:bodyPr>
          <a:lstStyle/>
          <a:p>
            <a:pPr marL="742950" indent="-742950" algn="just"/>
            <a:r>
              <a:rPr lang="es-MX" sz="3600" dirty="0" smtClean="0"/>
              <a:t>Se generan cuando se incumple en la satisfacción de una obligación sustantiva (pagar).</a:t>
            </a:r>
          </a:p>
          <a:p>
            <a:pPr marL="742950" indent="-742950" algn="just"/>
            <a:r>
              <a:rPr lang="es-MX" sz="3600" dirty="0" smtClean="0"/>
              <a:t>Se imponen para cubrir el perjuicio o pérdida que tuviere el Fisco.</a:t>
            </a:r>
            <a:endParaRPr lang="es-ES_tradnl" sz="3600" dirty="0" smtClean="0"/>
          </a:p>
          <a:p>
            <a:pPr marL="742950" indent="-742950" algn="just"/>
            <a:r>
              <a:rPr lang="es-MX" sz="3600" dirty="0" smtClean="0"/>
              <a:t>La Base Mensual es de 1.13% del saldo insoluto, esto de acuerdo a los  artículos 8 LIF y 21 CFF</a:t>
            </a:r>
          </a:p>
          <a:p>
            <a:pPr marL="742950" indent="-742950" algn="just"/>
            <a:r>
              <a:rPr lang="es-ES_tradnl" sz="3600" dirty="0" smtClean="0"/>
              <a:t>El limite temporal  de su exigencia es de 5 años.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0"/>
            <a:ext cx="8352928" cy="1142984"/>
          </a:xfrm>
        </p:spPr>
        <p:txBody>
          <a:bodyPr>
            <a:normAutofit/>
          </a:bodyPr>
          <a:lstStyle/>
          <a:p>
            <a:r>
              <a:rPr lang="es-ES_tradnl" sz="3600" u="sng" dirty="0" smtClean="0"/>
              <a:t>Como determinar los recargos por mora</a:t>
            </a:r>
            <a:endParaRPr lang="es-ES" sz="3600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484784"/>
            <a:ext cx="8320438" cy="5184576"/>
          </a:xfrm>
        </p:spPr>
        <p:txBody>
          <a:bodyPr>
            <a:normAutofit/>
          </a:bodyPr>
          <a:lstStyle/>
          <a:p>
            <a:pPr marL="742950" lvl="0" indent="-742950" algn="just">
              <a:buFont typeface="+mj-lt"/>
              <a:buAutoNum type="arabicPeriod"/>
            </a:pPr>
            <a:r>
              <a:rPr lang="es-ES_tradnl" sz="3600" dirty="0" smtClean="0"/>
              <a:t>Se actualizará el crédito fiscal.</a:t>
            </a:r>
          </a:p>
          <a:p>
            <a:pPr marL="742950" lvl="0" indent="-742950" algn="just">
              <a:buFont typeface="+mj-lt"/>
              <a:buAutoNum type="arabicPeriod"/>
            </a:pPr>
            <a:r>
              <a:rPr lang="es-ES_tradnl" sz="3600" dirty="0" smtClean="0"/>
              <a:t>Se determinará el numero de meses que se genero la mora.</a:t>
            </a:r>
          </a:p>
          <a:p>
            <a:pPr marL="742950" lvl="0" indent="-742950" algn="just">
              <a:buFont typeface="+mj-lt"/>
              <a:buAutoNum type="arabicPeriod"/>
            </a:pPr>
            <a:r>
              <a:rPr lang="es-ES_tradnl" sz="3600" dirty="0" smtClean="0"/>
              <a:t>Se multiplicarán el numero de meses por el %1.13</a:t>
            </a:r>
          </a:p>
          <a:p>
            <a:pPr marL="742950" lvl="0" indent="-742950" algn="just">
              <a:buFont typeface="+mj-lt"/>
              <a:buAutoNum type="arabicPeriod"/>
            </a:pPr>
            <a:r>
              <a:rPr lang="es-ES_tradnl" sz="3600" dirty="0" smtClean="0"/>
              <a:t>Se determinará el porcentaje resultante del crédito fiscal para conocer la cantidad de recargos que se generaron.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16024" y="404664"/>
            <a:ext cx="8748464" cy="18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3200" dirty="0" smtClean="0"/>
              <a:t>Ejemplo: Suponiendo que el crédito fiscal actualizado de enero 2013 enero 2014 fuera de </a:t>
            </a:r>
            <a:r>
              <a:rPr lang="es-MX" sz="4000" dirty="0" smtClean="0"/>
              <a:t>$1,234.56  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2420888"/>
            <a:ext cx="8320438" cy="4248472"/>
          </a:xfrm>
        </p:spPr>
        <p:txBody>
          <a:bodyPr>
            <a:normAutofit/>
          </a:bodyPr>
          <a:lstStyle/>
          <a:p>
            <a:pPr marL="742950" lvl="0" indent="-742950" algn="just">
              <a:buFont typeface="+mj-lt"/>
              <a:buAutoNum type="arabicPeriod"/>
            </a:pPr>
            <a:r>
              <a:rPr lang="es-MX" sz="3600" dirty="0" smtClean="0"/>
              <a:t>$1,234.56</a:t>
            </a:r>
            <a:endParaRPr lang="es-ES_tradnl" sz="3600" dirty="0" smtClean="0"/>
          </a:p>
          <a:p>
            <a:pPr marL="742950" lvl="0" indent="-742950" algn="just">
              <a:buFont typeface="+mj-lt"/>
              <a:buAutoNum type="arabicPeriod"/>
            </a:pPr>
            <a:r>
              <a:rPr lang="es-ES_tradnl" sz="3600" dirty="0" smtClean="0"/>
              <a:t>13 meses (cuenta también el que se genero).</a:t>
            </a:r>
          </a:p>
          <a:p>
            <a:pPr marL="742950" lvl="0" indent="-742950" algn="just">
              <a:buFont typeface="+mj-lt"/>
              <a:buAutoNum type="arabicPeriod"/>
            </a:pPr>
            <a:r>
              <a:rPr lang="es-ES_tradnl" sz="3600" dirty="0" smtClean="0"/>
              <a:t>13    x  1.13   =   14.69%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es-ES_tradnl" sz="3600" dirty="0" smtClean="0"/>
              <a:t>14.69%  de  </a:t>
            </a:r>
            <a:r>
              <a:rPr lang="es-MX" sz="3600" dirty="0" smtClean="0"/>
              <a:t>$1,234.56</a:t>
            </a:r>
            <a:r>
              <a:rPr lang="es-ES_tradnl" sz="3600" dirty="0" smtClean="0"/>
              <a:t>  es igual a =  </a:t>
            </a:r>
            <a:r>
              <a:rPr lang="es-ES_tradnl" sz="6000" dirty="0" smtClean="0"/>
              <a:t>$181.35</a:t>
            </a:r>
            <a:endParaRPr lang="es-ES_tradnl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7076" y="1412776"/>
            <a:ext cx="8715404" cy="5112568"/>
          </a:xfrm>
        </p:spPr>
        <p:txBody>
          <a:bodyPr anchor="t">
            <a:normAutofit fontScale="92500" lnSpcReduction="20000"/>
          </a:bodyPr>
          <a:lstStyle/>
          <a:p>
            <a:pPr algn="just"/>
            <a:r>
              <a:rPr lang="es-MX" sz="4400" dirty="0" smtClean="0"/>
              <a:t>La autoridad permite, para que beneficio y comodidad de los contribuyentes, liquidar el crédito fisca a plazos.</a:t>
            </a:r>
          </a:p>
          <a:p>
            <a:pPr algn="just"/>
            <a:r>
              <a:rPr lang="es-MX" sz="4400" dirty="0" smtClean="0"/>
              <a:t>Nunca excederá de más de 36 mensualidades (3 años).</a:t>
            </a:r>
          </a:p>
          <a:p>
            <a:pPr algn="just"/>
            <a:r>
              <a:rPr lang="es-MX" sz="4400" dirty="0" smtClean="0"/>
              <a:t>Para ser autorizado por el SAT se debe hacer la solicitud que contenga propuesta de pago a plazos.</a:t>
            </a:r>
            <a:endParaRPr lang="es-ES" sz="1600" dirty="0" smtClean="0"/>
          </a:p>
        </p:txBody>
      </p:sp>
      <p:sp>
        <p:nvSpPr>
          <p:cNvPr id="4" name="3 Rectángulo"/>
          <p:cNvSpPr/>
          <p:nvPr/>
        </p:nvSpPr>
        <p:spPr>
          <a:xfrm>
            <a:off x="321425" y="190381"/>
            <a:ext cx="87870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None/>
            </a:pPr>
            <a:r>
              <a:rPr lang="es-MX" sz="4800" dirty="0" smtClean="0"/>
              <a:t>B) </a:t>
            </a:r>
            <a:r>
              <a:rPr lang="es-MX" sz="4800" dirty="0" smtClean="0"/>
              <a:t>Por </a:t>
            </a:r>
            <a:r>
              <a:rPr lang="es-MX" sz="4800" dirty="0" smtClean="0"/>
              <a:t>Pago a plazos </a:t>
            </a:r>
            <a:r>
              <a:rPr lang="es-MX" sz="3200" dirty="0" smtClean="0"/>
              <a:t>(Art. 66 y 66-A CFF)</a:t>
            </a:r>
            <a:endParaRPr lang="es-MX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476672"/>
            <a:ext cx="8358246" cy="6048672"/>
          </a:xfrm>
        </p:spPr>
        <p:txBody>
          <a:bodyPr anchor="t">
            <a:normAutofit fontScale="92500" lnSpcReduction="20000"/>
          </a:bodyPr>
          <a:lstStyle/>
          <a:p>
            <a:pPr algn="just"/>
            <a:r>
              <a:rPr lang="es-MX" sz="4400" dirty="0" smtClean="0"/>
              <a:t>Al crédito fiscal (actualizado) se aumentaran el cobro de multas y gastos de ejecución causados.</a:t>
            </a:r>
          </a:p>
          <a:p>
            <a:pPr algn="just"/>
            <a:r>
              <a:rPr lang="es-MX" sz="4400" dirty="0" smtClean="0"/>
              <a:t>Se debe de depositar el 20% del crédito fiscal como anticipo.</a:t>
            </a:r>
          </a:p>
          <a:p>
            <a:pPr algn="just"/>
            <a:r>
              <a:rPr lang="es-MX" sz="4400" dirty="0" smtClean="0"/>
              <a:t>De acuerdo al art. 8 LIF las bases serán:</a:t>
            </a:r>
          </a:p>
          <a:p>
            <a:pPr algn="just">
              <a:buNone/>
            </a:pPr>
            <a:r>
              <a:rPr lang="es-MX" sz="4400" dirty="0" smtClean="0"/>
              <a:t>1   – 12 meses = 1%</a:t>
            </a:r>
          </a:p>
          <a:p>
            <a:pPr algn="just">
              <a:buNone/>
            </a:pPr>
            <a:r>
              <a:rPr lang="es-MX" sz="4400" dirty="0" smtClean="0"/>
              <a:t>12 – 24 meses = 1.25%</a:t>
            </a:r>
          </a:p>
          <a:p>
            <a:pPr algn="just">
              <a:buNone/>
            </a:pPr>
            <a:r>
              <a:rPr lang="es-MX" sz="4400" dirty="0" smtClean="0"/>
              <a:t>24 – 36 meses = 1.5 %</a:t>
            </a:r>
          </a:p>
          <a:p>
            <a:pPr algn="just"/>
            <a:endParaRPr lang="es-E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620688"/>
            <a:ext cx="8496944" cy="5688632"/>
          </a:xfrm>
        </p:spPr>
        <p:txBody>
          <a:bodyPr>
            <a:noAutofit/>
          </a:bodyPr>
          <a:lstStyle/>
          <a:p>
            <a:pPr algn="just"/>
            <a:r>
              <a:rPr lang="es-MX" sz="3600" dirty="0" smtClean="0"/>
              <a:t>Para que sea otorgado el pago a plazos se deberá garantizar el crédito fiscal en términos del art. 141 CFF.</a:t>
            </a:r>
          </a:p>
          <a:p>
            <a:pPr algn="just"/>
            <a:r>
              <a:rPr lang="es-MX" sz="3600" dirty="0" smtClean="0"/>
              <a:t>El pago a plazos termina:</a:t>
            </a:r>
          </a:p>
          <a:p>
            <a:pPr algn="just"/>
            <a:r>
              <a:rPr lang="es-MX" sz="3600" dirty="0" smtClean="0"/>
              <a:t>Cuando la garantía no sea ya eficaz.</a:t>
            </a:r>
          </a:p>
          <a:p>
            <a:pPr algn="just"/>
            <a:r>
              <a:rPr lang="es-MX" sz="3600" dirty="0" smtClean="0"/>
              <a:t>Cuando incumpla en el pago de la mensualidad.</a:t>
            </a:r>
          </a:p>
          <a:p>
            <a:pPr algn="just"/>
            <a:r>
              <a:rPr lang="es-MX" sz="3600" dirty="0" smtClean="0"/>
              <a:t>Cuando se opte por pago diferido.</a:t>
            </a:r>
          </a:p>
          <a:p>
            <a:pPr algn="just"/>
            <a:r>
              <a:rPr lang="es-MX" sz="3600" dirty="0" smtClean="0"/>
              <a:t>Por cubierto el crédito fiscal.</a:t>
            </a:r>
            <a:endParaRPr lang="es-MX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7076" y="2088232"/>
            <a:ext cx="8715404" cy="4365104"/>
          </a:xfrm>
        </p:spPr>
        <p:txBody>
          <a:bodyPr>
            <a:normAutofit/>
          </a:bodyPr>
          <a:lstStyle/>
          <a:p>
            <a:pPr algn="just"/>
            <a:r>
              <a:rPr lang="es-MX" sz="4400" dirty="0" smtClean="0"/>
              <a:t>El recargo causado será el 20% del Crédito Fiscal.</a:t>
            </a:r>
            <a:endParaRPr lang="es-ES" sz="4400" dirty="0" smtClean="0"/>
          </a:p>
          <a:p>
            <a:pPr lvl="0" algn="just"/>
            <a:r>
              <a:rPr lang="es-MX" sz="4400" dirty="0" smtClean="0"/>
              <a:t>Cuando el contribuyente exhiba su pago en cheque que no se pueda cobrar.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52363" y="188640"/>
            <a:ext cx="871315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buNone/>
            </a:pPr>
            <a:r>
              <a:rPr lang="es-MX" sz="3600" dirty="0" smtClean="0"/>
              <a:t>C) </a:t>
            </a:r>
            <a:r>
              <a:rPr lang="es-MX" sz="4400" dirty="0" smtClean="0"/>
              <a:t>Por  </a:t>
            </a:r>
            <a:r>
              <a:rPr lang="es-MX" sz="4400" dirty="0" smtClean="0"/>
              <a:t>cheques pagados no cobrados</a:t>
            </a:r>
            <a:r>
              <a:rPr lang="es-MX" sz="3600" dirty="0" smtClean="0"/>
              <a:t> </a:t>
            </a:r>
          </a:p>
          <a:p>
            <a:pPr lvl="0" algn="ctr">
              <a:buNone/>
            </a:pPr>
            <a:r>
              <a:rPr lang="es-MX" sz="3600" dirty="0" smtClean="0"/>
              <a:t>(Art. 21 P VII CFF)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6048672"/>
          </a:xfrm>
        </p:spPr>
        <p:txBody>
          <a:bodyPr>
            <a:noAutofit/>
          </a:bodyPr>
          <a:lstStyle/>
          <a:p>
            <a:pPr algn="just"/>
            <a:r>
              <a:rPr lang="es-MX" sz="4000" dirty="0" smtClean="0"/>
              <a:t>La autoridad requerirá al librador para que exhiba en un plazo de tres días el crédito fiscal y el 20% por concepto de recargo y el gasto de ejecución causado.</a:t>
            </a:r>
          </a:p>
          <a:p>
            <a:pPr lvl="0" algn="just"/>
            <a:endParaRPr lang="es-MX" sz="600" dirty="0" smtClean="0"/>
          </a:p>
          <a:p>
            <a:pPr algn="just"/>
            <a:r>
              <a:rPr lang="es-MX" sz="4000" dirty="0" smtClean="0"/>
              <a:t>A menos que el contribuyente demuestre que ha pagado el crédito fiscal o que haya demostrado que fue por responsabilidad de la institución financiera.</a:t>
            </a:r>
          </a:p>
          <a:p>
            <a:pPr algn="just"/>
            <a:endParaRPr lang="es-MX" sz="4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899592" y="2204864"/>
            <a:ext cx="7787208" cy="39212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9600" dirty="0" smtClean="0"/>
              <a:t>II. MULTAS</a:t>
            </a:r>
            <a:endParaRPr lang="es-MX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>
            <a:normAutofit fontScale="90000"/>
          </a:bodyPr>
          <a:lstStyle/>
          <a:p>
            <a:r>
              <a:rPr lang="es-MX" u="sng" dirty="0" smtClean="0"/>
              <a:t>Arts. 70-75 CFF.</a:t>
            </a:r>
            <a:r>
              <a:rPr lang="es-ES" u="sng" dirty="0" smtClean="0"/>
              <a:t/>
            </a:r>
            <a:br>
              <a:rPr lang="es-ES" u="sng" dirty="0" smtClean="0"/>
            </a:br>
            <a:endParaRPr lang="es-ES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124744"/>
            <a:ext cx="8572560" cy="5376090"/>
          </a:xfrm>
        </p:spPr>
        <p:txBody>
          <a:bodyPr>
            <a:normAutofit/>
          </a:bodyPr>
          <a:lstStyle/>
          <a:p>
            <a:pPr lvl="0" algn="just"/>
            <a:r>
              <a:rPr lang="es-MX" sz="3400" dirty="0" smtClean="0"/>
              <a:t>Independientes a otros accesorios y de consecuencias judiciales.</a:t>
            </a:r>
            <a:endParaRPr lang="es-ES" sz="3400" dirty="0" smtClean="0"/>
          </a:p>
          <a:p>
            <a:pPr lvl="0" algn="just"/>
            <a:r>
              <a:rPr lang="es-MX" sz="3400" dirty="0" smtClean="0"/>
              <a:t>Las multas también deben actualizarse.</a:t>
            </a:r>
            <a:endParaRPr lang="es-ES" sz="3400" dirty="0" smtClean="0"/>
          </a:p>
          <a:p>
            <a:pPr algn="just"/>
            <a:r>
              <a:rPr lang="es-MX" dirty="0" smtClean="0"/>
              <a:t> Las multas se fijaran en parámetros de mínimos y máximos en pesos o en porcentajes del crédito fiscal.</a:t>
            </a:r>
          </a:p>
          <a:p>
            <a:pPr algn="just"/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332656"/>
            <a:ext cx="8496944" cy="6455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ES_tradnl" sz="2800" dirty="0" smtClean="0"/>
              <a:t>ACCESORIOS DE LAS CONTRIBUCIONES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Resumen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05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El presente trabajo muestra un estudio al Código Fiscal de la Federación, respecto a las consecuencias que se presentan al no cumplimiento con el pago de las obligaciones sustantivas, mismas que son:</a:t>
            </a:r>
          </a:p>
          <a:p>
            <a:pPr marL="514350" indent="-514350" algn="just"/>
            <a:endParaRPr lang="es-MX" sz="11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Los Recargos 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Por mora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Por pagos a plazos 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Por cheques no cobrados.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 Las Multas.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 Los Gastos de Ejecución.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1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Palabras clave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Font typeface="Arial" pitchFamily="34" charset="0"/>
              <a:buChar char="•"/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Contribución.</a:t>
            </a:r>
          </a:p>
          <a:p>
            <a:pPr algn="just">
              <a:buFont typeface="Arial" pitchFamily="34" charset="0"/>
              <a:buChar char="•"/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Crédito Fiscal.</a:t>
            </a:r>
          </a:p>
          <a:p>
            <a:pPr algn="just">
              <a:buFont typeface="Arial" pitchFamily="34" charset="0"/>
              <a:buChar char="•"/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Contribuyente.</a:t>
            </a:r>
          </a:p>
          <a:p>
            <a:pPr algn="just">
              <a:buFont typeface="Arial" pitchFamily="34" charset="0"/>
              <a:buChar char="•"/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Actualización.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85728"/>
            <a:ext cx="8286808" cy="6143668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es-MX" sz="4400" dirty="0" smtClean="0"/>
              <a:t>Requisitos : Constar por Escrito, Estar fundadas y motivadas, establecer la fecha y el monto de la multa.</a:t>
            </a:r>
          </a:p>
          <a:p>
            <a:pPr lvl="0" algn="just"/>
            <a:endParaRPr lang="es-ES" dirty="0" smtClean="0"/>
          </a:p>
          <a:p>
            <a:pPr lvl="0" algn="just"/>
            <a:r>
              <a:rPr lang="es-MX" sz="4400" dirty="0" smtClean="0"/>
              <a:t>Habrá un descuento del 70% a pagadores de multas antes de 45 de notificada la multa. Arts. </a:t>
            </a:r>
            <a:r>
              <a:rPr lang="es-MX" sz="4400" smtClean="0"/>
              <a:t>70 y 76 CFF</a:t>
            </a:r>
            <a:endParaRPr lang="es-ES" sz="4400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428604"/>
            <a:ext cx="8143932" cy="5929354"/>
          </a:xfrm>
        </p:spPr>
        <p:txBody>
          <a:bodyPr/>
          <a:lstStyle/>
          <a:p>
            <a:pPr lvl="0" algn="just"/>
            <a:r>
              <a:rPr lang="es-MX" sz="4000" dirty="0" smtClean="0"/>
              <a:t>Agravantes: Reincidencia, uso de documentos falsos, duplicidad de contabilidad o de libros, etc.</a:t>
            </a:r>
          </a:p>
          <a:p>
            <a:pPr lvl="0" algn="just"/>
            <a:endParaRPr lang="es-ES" sz="1600" dirty="0" smtClean="0"/>
          </a:p>
          <a:p>
            <a:pPr lvl="0" algn="just"/>
            <a:r>
              <a:rPr lang="es-MX" sz="4000" dirty="0" smtClean="0"/>
              <a:t>Exención al pago de multas: hacer solicitud por escrito.</a:t>
            </a:r>
          </a:p>
          <a:p>
            <a:pPr lvl="0" algn="just"/>
            <a:endParaRPr lang="es-ES" sz="2800" dirty="0" smtClean="0"/>
          </a:p>
          <a:p>
            <a:pPr lvl="0" algn="just"/>
            <a:r>
              <a:rPr lang="es-MX" sz="4000" dirty="0" smtClean="0"/>
              <a:t>El pago espontaneo de la obligación hace que la multa no surta efectos.</a:t>
            </a:r>
            <a:endParaRPr lang="es-ES" sz="4000" dirty="0" smtClean="0"/>
          </a:p>
          <a:p>
            <a:pPr lvl="0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Condonación de multas.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6024" y="1600200"/>
            <a:ext cx="8820472" cy="499715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MX" sz="4000" dirty="0" smtClean="0"/>
              <a:t>Siempre que el contribuyente:</a:t>
            </a:r>
          </a:p>
          <a:p>
            <a:pPr algn="just"/>
            <a:r>
              <a:rPr lang="es-MX" sz="4000" dirty="0" smtClean="0"/>
              <a:t>Presente avisos.</a:t>
            </a:r>
          </a:p>
          <a:p>
            <a:pPr algn="just"/>
            <a:r>
              <a:rPr lang="es-MX" sz="4000" dirty="0" smtClean="0"/>
              <a:t>No haber cometido delito fiscal.</a:t>
            </a:r>
          </a:p>
          <a:p>
            <a:pPr algn="just"/>
            <a:r>
              <a:rPr lang="es-MX" sz="4000" dirty="0" smtClean="0"/>
              <a:t>No haber una diferencia de mas del 10% entre el crédito y los accesorios.</a:t>
            </a:r>
          </a:p>
          <a:p>
            <a:pPr algn="just"/>
            <a:r>
              <a:rPr lang="es-MX" sz="4000" dirty="0" smtClean="0"/>
              <a:t>No haber solicitado el pago a plazos en 3 años.</a:t>
            </a:r>
            <a:endParaRPr lang="es-MX" sz="4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5721499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MX" sz="4800" dirty="0" smtClean="0"/>
              <a:t>Del 20% si se liquidan en los 45 días siguientes de la notificación de la multa o de la notificación de la resolución.</a:t>
            </a:r>
          </a:p>
          <a:p>
            <a:pPr algn="just">
              <a:buNone/>
            </a:pPr>
            <a:r>
              <a:rPr lang="es-MX" sz="4800" dirty="0" smtClean="0"/>
              <a:t>Del 50% cuando sean respecto al Título IV, Capítulo II, Sección II de la Ley del Impuesto sobre la Renta </a:t>
            </a:r>
            <a:endParaRPr lang="es-MX" sz="4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980728"/>
            <a:ext cx="7772400" cy="4320480"/>
          </a:xfrm>
        </p:spPr>
        <p:txBody>
          <a:bodyPr>
            <a:noAutofit/>
          </a:bodyPr>
          <a:lstStyle/>
          <a:p>
            <a:r>
              <a:rPr lang="es-MX" sz="8800" dirty="0" smtClean="0"/>
              <a:t>III. GASTOS DE EJECUCIÓN.</a:t>
            </a:r>
            <a:endParaRPr lang="es-E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404664"/>
            <a:ext cx="8463314" cy="6192688"/>
          </a:xfrm>
        </p:spPr>
        <p:txBody>
          <a:bodyPr>
            <a:noAutofit/>
          </a:bodyPr>
          <a:lstStyle/>
          <a:p>
            <a:pPr lvl="0" algn="just"/>
            <a:r>
              <a:rPr lang="es-MX" sz="3600" dirty="0" smtClean="0"/>
              <a:t>Cuando se emplea el cobro coactivo del crédito fiscal.</a:t>
            </a:r>
          </a:p>
          <a:p>
            <a:pPr lvl="0" algn="just"/>
            <a:r>
              <a:rPr lang="es-MX" sz="3600" dirty="0" smtClean="0"/>
              <a:t>Se aplicará la base del 02% del crédito fiscal.</a:t>
            </a:r>
            <a:endParaRPr lang="es-ES" sz="3600" dirty="0" smtClean="0"/>
          </a:p>
          <a:p>
            <a:pPr lvl="0" algn="just"/>
            <a:r>
              <a:rPr lang="es-MX" sz="3600" dirty="0" smtClean="0"/>
              <a:t>Se cobraran gastos de ejecución de :</a:t>
            </a:r>
            <a:endParaRPr lang="es-ES" sz="3600" dirty="0" smtClean="0"/>
          </a:p>
          <a:p>
            <a:pPr lvl="1" algn="just"/>
            <a:r>
              <a:rPr lang="es-MX" dirty="0" smtClean="0"/>
              <a:t>Requerimiento de pago.</a:t>
            </a:r>
            <a:endParaRPr lang="es-ES" dirty="0" smtClean="0"/>
          </a:p>
          <a:p>
            <a:pPr lvl="1" algn="just"/>
            <a:r>
              <a:rPr lang="es-MX" dirty="0" smtClean="0"/>
              <a:t>Embargo.</a:t>
            </a:r>
            <a:endParaRPr lang="es-ES" dirty="0" smtClean="0"/>
          </a:p>
          <a:p>
            <a:pPr lvl="1" algn="just"/>
            <a:r>
              <a:rPr lang="es-MX" dirty="0" smtClean="0"/>
              <a:t>Remate.</a:t>
            </a:r>
          </a:p>
          <a:p>
            <a:pPr algn="just"/>
            <a:r>
              <a:rPr lang="es-MX" sz="3600" dirty="0" smtClean="0"/>
              <a:t>Nunca serán menor a $340.00 o excederán de $52,950.00. 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Orden preferente de cobro de accesorios (Art. 20 CFF)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2060848"/>
            <a:ext cx="8568952" cy="40653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MX" sz="6600" dirty="0" smtClean="0"/>
              <a:t>I. Gastos de ejecución. </a:t>
            </a:r>
          </a:p>
          <a:p>
            <a:pPr>
              <a:buNone/>
            </a:pPr>
            <a:r>
              <a:rPr lang="es-MX" sz="6600" dirty="0" smtClean="0"/>
              <a:t>II. Recargos. </a:t>
            </a:r>
          </a:p>
          <a:p>
            <a:pPr>
              <a:buNone/>
            </a:pPr>
            <a:r>
              <a:rPr lang="es-MX" sz="6600" dirty="0" smtClean="0"/>
              <a:t>III. Multas.</a:t>
            </a:r>
            <a:endParaRPr lang="es-MX" sz="66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404664"/>
            <a:ext cx="84249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23528" y="980728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2400" dirty="0" smtClean="0"/>
          </a:p>
          <a:p>
            <a:pPr>
              <a:buFont typeface="Wingdings" pitchFamily="2" charset="2"/>
              <a:buChar char="§"/>
            </a:pPr>
            <a:r>
              <a:rPr lang="es-MX" sz="2400" b="1" dirty="0" smtClean="0"/>
              <a:t>PRONTUARIO FISCAL. </a:t>
            </a:r>
          </a:p>
          <a:p>
            <a:endParaRPr lang="es-MX" sz="2400" b="1" dirty="0" smtClean="0"/>
          </a:p>
          <a:p>
            <a:pPr>
              <a:buFont typeface="Wingdings" pitchFamily="2" charset="2"/>
              <a:buChar char="§"/>
            </a:pPr>
            <a:r>
              <a:rPr lang="es-MX" sz="2400" b="1" dirty="0" smtClean="0"/>
              <a:t>DERECHO PROCESAL FISCAL- KAYE, DIONISIO J.- ED. THEMIS. </a:t>
            </a:r>
          </a:p>
          <a:p>
            <a:endParaRPr lang="es-MX" sz="2400" b="1" dirty="0" smtClean="0"/>
          </a:p>
          <a:p>
            <a:pPr>
              <a:buFont typeface="Wingdings" pitchFamily="2" charset="2"/>
              <a:buChar char="§"/>
            </a:pPr>
            <a:r>
              <a:rPr lang="es-MX" sz="2400" b="1" dirty="0" smtClean="0"/>
              <a:t>FORMULARIO FISCAL Y JURISPRUDENCIA- SÁNCHEZ MARTÍNEZ Y OTRO - ED. TRILLAS. </a:t>
            </a:r>
          </a:p>
          <a:p>
            <a:endParaRPr lang="es-MX" sz="2400" b="1" dirty="0" smtClean="0"/>
          </a:p>
          <a:p>
            <a:pPr>
              <a:buFont typeface="Wingdings" pitchFamily="2" charset="2"/>
              <a:buChar char="§"/>
            </a:pPr>
            <a:r>
              <a:rPr lang="es-MX" sz="2400" b="1" dirty="0" smtClean="0"/>
              <a:t>PRINCIPIOS DE DERECHO TRIBUTARIO.- DELGADILLO GUTIERREZ LUÍS HUMBERTO.- ED. LIMUSA </a:t>
            </a:r>
          </a:p>
          <a:p>
            <a:endParaRPr lang="es-MX" sz="2400" b="1" dirty="0" smtClean="0"/>
          </a:p>
          <a:p>
            <a:pPr>
              <a:buFont typeface="Wingdings" pitchFamily="2" charset="2"/>
              <a:buChar char="§"/>
            </a:pPr>
            <a:r>
              <a:rPr lang="es-MX" sz="2400" b="1" dirty="0" smtClean="0"/>
              <a:t>AMPARO EN MATERIA FISCAL.- CARRASCO IRRIARTE, HUGO.- ED HARLA. </a:t>
            </a:r>
          </a:p>
        </p:txBody>
      </p:sp>
    </p:spTree>
    <p:extLst>
      <p:ext uri="{BB962C8B-B14F-4D97-AF65-F5344CB8AC3E}">
        <p14:creationId xmlns=""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88281" y="332656"/>
            <a:ext cx="8676207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Topic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  “ACCESSORIES OF CONTRIBUTIONS”</a:t>
            </a:r>
          </a:p>
          <a:p>
            <a:pPr algn="just"/>
            <a:endParaRPr lang="es-MX" sz="11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Abstract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This paper presents a study of the Federal Fiscal Code, with respect to the consequences of non-compliance with the payment of the substantive obligations, these are: </a:t>
            </a:r>
          </a:p>
          <a:p>
            <a:pPr algn="just"/>
            <a:endParaRPr lang="en-US" sz="12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SURCHARGES 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FOR DELAYED 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FOR INSTALLMENT </a:t>
            </a:r>
          </a:p>
          <a:p>
            <a:pPr marL="914400" lvl="1" indent="-457200" algn="just">
              <a:buFont typeface="+mj-lt"/>
              <a:buAutoNum type="alphaLcParenR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BY UNCASHED CHECKS.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 FINES.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 EXPENSES IMPLEMENTATION.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s-MX" sz="2400" b="1" dirty="0" err="1" smtClean="0">
                <a:latin typeface="Arial" pitchFamily="34" charset="0"/>
                <a:cs typeface="Arial" pitchFamily="34" charset="0"/>
              </a:rPr>
              <a:t>Contribution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 typeface="Arial" pitchFamily="34" charset="0"/>
              <a:buChar char="•"/>
            </a:pPr>
            <a:r>
              <a:rPr lang="es-MX" sz="2400" b="1" dirty="0" err="1" smtClean="0">
                <a:latin typeface="Arial" pitchFamily="34" charset="0"/>
                <a:cs typeface="Arial" pitchFamily="34" charset="0"/>
              </a:rPr>
              <a:t>Tax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b="1" dirty="0" err="1" smtClean="0">
                <a:latin typeface="Arial" pitchFamily="34" charset="0"/>
                <a:cs typeface="Arial" pitchFamily="34" charset="0"/>
              </a:rPr>
              <a:t>Credit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 typeface="Arial" pitchFamily="34" charset="0"/>
              <a:buChar char="•"/>
            </a:pPr>
            <a:r>
              <a:rPr lang="es-MX" sz="2400" b="1" dirty="0" err="1" smtClean="0">
                <a:latin typeface="Arial" pitchFamily="34" charset="0"/>
                <a:cs typeface="Arial" pitchFamily="34" charset="0"/>
              </a:rPr>
              <a:t>Taxpayer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 typeface="Arial" pitchFamily="34" charset="0"/>
              <a:buChar char="•"/>
            </a:pPr>
            <a:r>
              <a:rPr lang="es-MX" sz="2400" b="1" dirty="0" err="1" smtClean="0">
                <a:latin typeface="Arial" pitchFamily="34" charset="0"/>
                <a:cs typeface="Arial" pitchFamily="34" charset="0"/>
              </a:rPr>
              <a:t>Update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95536" y="260648"/>
            <a:ext cx="8352928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>
                <a:latin typeface="Arial" pitchFamily="34" charset="0"/>
                <a:cs typeface="Arial" pitchFamily="34" charset="0"/>
              </a:rPr>
              <a:t>Objetivo </a:t>
            </a:r>
            <a:r>
              <a:rPr lang="es-MX" sz="4000" b="1" dirty="0" smtClean="0">
                <a:latin typeface="Arial" pitchFamily="34" charset="0"/>
                <a:cs typeface="Arial" pitchFamily="34" charset="0"/>
              </a:rPr>
              <a:t>general:</a:t>
            </a:r>
          </a:p>
          <a:p>
            <a:pPr algn="just"/>
            <a:r>
              <a:rPr lang="es-MX" sz="5200" dirty="0" smtClean="0"/>
              <a:t>El alumno al concluir el semestre deberá de </a:t>
            </a:r>
            <a:r>
              <a:rPr lang="es-MX" sz="5200" b="1" dirty="0" smtClean="0"/>
              <a:t>concebir</a:t>
            </a:r>
            <a:r>
              <a:rPr lang="es-MX" sz="5200" dirty="0" smtClean="0"/>
              <a:t> y </a:t>
            </a:r>
            <a:r>
              <a:rPr lang="es-MX" sz="5200" b="1" dirty="0" smtClean="0"/>
              <a:t>concluir</a:t>
            </a:r>
            <a:r>
              <a:rPr lang="es-MX" sz="5200" dirty="0" smtClean="0"/>
              <a:t> la importancia del Derecho Fiscal y su repercusión en la vida Económica, Política, Social y  Jurídica del país.</a:t>
            </a:r>
            <a:endParaRPr lang="es-MX" sz="5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404665"/>
            <a:ext cx="8352929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14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dirty="0" smtClean="0"/>
              <a:t> UNIDAD V</a:t>
            </a:r>
          </a:p>
          <a:p>
            <a:pPr algn="ctr"/>
            <a:r>
              <a:rPr lang="es-MX" sz="2800" dirty="0" smtClean="0"/>
              <a:t>“CÓDIGO FISCAL DE LA FEDERACIÓN DISPOSICIONES GENERALES”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dirty="0" smtClean="0"/>
              <a:t>MANEJAR U OPERAR Y UTILIZAR EL CÓDIGO FISCAL DE LA FEDERACIÓN EN SU TITULO I, ALUSIVO A LAS DISPOSICIONES GENERALES, EN DONDE SE CONOCERÁN Y DEFINIRÁN A LAS CONTRIBUCIONES Y LOS SUJETOS QUE EN ELLAS INTERVIENEN, CUANDO SE GENERAN Y CUANDO SE DEBE PAGARLAS.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9" y="116632"/>
            <a:ext cx="8496944" cy="656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400" dirty="0" smtClean="0"/>
              <a:t>V.2.2.- ACCESORIOS DE LAS CONTRIBUCIONES.</a:t>
            </a:r>
          </a:p>
          <a:p>
            <a:endParaRPr lang="es-MX" sz="105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pPr algn="just"/>
            <a:r>
              <a:rPr lang="es-MX" sz="2600" dirty="0" smtClean="0">
                <a:latin typeface="Arial" pitchFamily="34" charset="0"/>
                <a:cs typeface="Arial" pitchFamily="34" charset="0"/>
              </a:rPr>
              <a:t>El Estado, al procurar que haya violaciones al principio de economía del derecho fiscal, las consecuencias del no cumplimiento de las obligaciones sustantivas por parte de los sujetos pasivos de la relación tributaria y las facultades de comprobación de la Autoridad Fiscal justifican la existencia de los accesorios de las contribuciones que regula el Código Fiscal de la Federación como lo son:</a:t>
            </a:r>
          </a:p>
          <a:p>
            <a:pPr algn="just"/>
            <a:endParaRPr lang="es-MX" sz="12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lphaLcParenR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Los Recargos (Por mora, por pagos a plazos y por cheques no cobrados.</a:t>
            </a:r>
          </a:p>
          <a:p>
            <a:pPr marL="457200" indent="-457200" algn="just">
              <a:buAutoNum type="alphaLcParenR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 Las Multas.</a:t>
            </a:r>
          </a:p>
          <a:p>
            <a:pPr marL="457200" indent="-457200" algn="just">
              <a:buAutoNum type="alphaLcParenR"/>
            </a:pPr>
            <a:r>
              <a:rPr lang="es-MX" sz="2400" dirty="0" smtClean="0">
                <a:latin typeface="Arial" pitchFamily="34" charset="0"/>
                <a:cs typeface="Arial" pitchFamily="34" charset="0"/>
              </a:rPr>
              <a:t> Los Gastos de Ejecución.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 txBox="1">
            <a:spLocks/>
          </p:cNvSpPr>
          <p:nvPr/>
        </p:nvSpPr>
        <p:spPr>
          <a:xfrm>
            <a:off x="395536" y="1772816"/>
            <a:ext cx="8286808" cy="47525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5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Seguirán la suerte del</a:t>
            </a:r>
            <a:r>
              <a:rPr kumimoji="0" lang="es-ES_tradnl" sz="5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s-ES_tradnl" sz="5600" dirty="0" smtClean="0"/>
              <a:t>Crédito </a:t>
            </a:r>
            <a:r>
              <a:rPr kumimoji="0" lang="es-ES_tradnl" sz="5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Fiscal principal.</a:t>
            </a:r>
            <a:endParaRPr kumimoji="0" lang="es-ES" sz="5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5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Siempre derivan del incumplimiento de la obligación subjetiva</a:t>
            </a:r>
            <a:r>
              <a:rPr kumimoji="0" lang="es-ES_tradnl" sz="5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(pagar)</a:t>
            </a:r>
            <a:r>
              <a:rPr kumimoji="0" lang="es-ES_tradnl" sz="5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683568" y="404664"/>
            <a:ext cx="792088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4400" dirty="0" smtClean="0"/>
              <a:t>Características.</a:t>
            </a:r>
            <a:endParaRPr lang="es-MX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000108"/>
          </a:xfrm>
        </p:spPr>
        <p:txBody>
          <a:bodyPr/>
          <a:lstStyle/>
          <a:p>
            <a:r>
              <a:rPr lang="es-ES_tradnl" u="sng" dirty="0" smtClean="0"/>
              <a:t>Clasificación de los accesorios.</a:t>
            </a:r>
            <a:endParaRPr lang="es-ES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800026"/>
          </a:xfrm>
        </p:spPr>
        <p:txBody>
          <a:bodyPr>
            <a:normAutofit/>
          </a:bodyPr>
          <a:lstStyle/>
          <a:p>
            <a:pPr marL="1143000" indent="-1143000" algn="just">
              <a:buFont typeface="+mj-lt"/>
              <a:buAutoNum type="romanUcPeriod"/>
            </a:pPr>
            <a:r>
              <a:rPr lang="es-ES_tradnl" sz="6000" dirty="0" smtClean="0"/>
              <a:t> RECARGOS.</a:t>
            </a:r>
          </a:p>
          <a:p>
            <a:pPr marL="1143000" indent="-1143000" algn="just">
              <a:buFont typeface="+mj-lt"/>
              <a:buAutoNum type="romanUcPeriod"/>
            </a:pPr>
            <a:r>
              <a:rPr lang="es-ES_tradnl" sz="6000" dirty="0" smtClean="0"/>
              <a:t>MULTAS.</a:t>
            </a:r>
          </a:p>
          <a:p>
            <a:pPr marL="1143000" indent="-1143000">
              <a:buFont typeface="+mj-lt"/>
              <a:buAutoNum type="romanUcPeriod"/>
            </a:pPr>
            <a:r>
              <a:rPr lang="es-ES_tradnl" sz="6000" dirty="0" smtClean="0"/>
              <a:t>GASTOS  DE EJECUCIÓN.</a:t>
            </a:r>
          </a:p>
          <a:p>
            <a:pPr marL="514350" indent="-514350">
              <a:buFont typeface="+mj-lt"/>
              <a:buAutoNum type="romanUcPeriod"/>
            </a:pP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2204864"/>
            <a:ext cx="8429684" cy="216024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ES_tradnl" sz="11500" dirty="0" smtClean="0"/>
              <a:t>I. RECARGOS.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1196</Words>
  <Application>Microsoft Office PowerPoint</Application>
  <PresentationFormat>Presentación en pantalla (4:3)</PresentationFormat>
  <Paragraphs>153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Clasificación de los accesorios.</vt:lpstr>
      <vt:lpstr>Diapositiva 9</vt:lpstr>
      <vt:lpstr>a)Por Mora (art. 17-A y 21 CFF)</vt:lpstr>
      <vt:lpstr>Como determinar los recargos por mora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Arts. 70-75 CFF. </vt:lpstr>
      <vt:lpstr>Diapositiva 20</vt:lpstr>
      <vt:lpstr>Diapositiva 21</vt:lpstr>
      <vt:lpstr>Condonación de multas.</vt:lpstr>
      <vt:lpstr>Diapositiva 23</vt:lpstr>
      <vt:lpstr>III. GASTOS DE EJECUCIÓN.</vt:lpstr>
      <vt:lpstr>Diapositiva 25</vt:lpstr>
      <vt:lpstr>Orden preferente de cobro de accesorios (Art. 20 CFF)</vt:lpstr>
      <vt:lpstr>Diapositiva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user</cp:lastModifiedBy>
  <cp:revision>60</cp:revision>
  <dcterms:created xsi:type="dcterms:W3CDTF">2012-08-07T16:35:15Z</dcterms:created>
  <dcterms:modified xsi:type="dcterms:W3CDTF">2014-03-24T03:20:27Z</dcterms:modified>
</cp:coreProperties>
</file>